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7" r:id="rId3"/>
    <p:sldId id="431" r:id="rId4"/>
    <p:sldId id="464" r:id="rId5"/>
    <p:sldId id="439" r:id="rId6"/>
    <p:sldId id="447" r:id="rId7"/>
    <p:sldId id="450" r:id="rId8"/>
    <p:sldId id="455" r:id="rId9"/>
    <p:sldId id="448" r:id="rId10"/>
    <p:sldId id="461" r:id="rId11"/>
    <p:sldId id="460" r:id="rId12"/>
    <p:sldId id="462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A8B"/>
    <a:srgbClr val="101672"/>
    <a:srgbClr val="CCCCFF"/>
    <a:srgbClr val="101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83865" autoAdjust="0"/>
  </p:normalViewPr>
  <p:slideViewPr>
    <p:cSldViewPr>
      <p:cViewPr varScale="1">
        <p:scale>
          <a:sx n="75" d="100"/>
          <a:sy n="75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32EC-A880-49EB-8C2F-DF8C7E521F06}" type="datetimeFigureOut">
              <a:rPr lang="it-IT" smtClean="0"/>
              <a:t>09/07/2018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A43D4-4EAE-4462-939D-C414611CDC0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0615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09/07/2018</a:t>
            </a:fld>
            <a:endParaRPr lang="en-US" altLang="it-IT" dirty="0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869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192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52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409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09/07/2018</a:t>
            </a:fld>
            <a:endParaRPr lang="en-US" altLang="it-IT" dirty="0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dirty="0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068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92080" y="551723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dirty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09/07/2018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437866" y="6075066"/>
            <a:ext cx="8280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30" y="6236848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416056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766514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06274" y="6659488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30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95" y="6280043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232" y="623880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09/07/2018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dirty="0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68" y="0"/>
            <a:ext cx="9292076" cy="694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78830" y="1462577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835696" y="1463040"/>
            <a:ext cx="5180246" cy="461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Informativa sull’attuazione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IOG nel territorio: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andamenti </a:t>
            </a: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e prospettive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</p:txBody>
      </p:sp>
      <p:pic>
        <p:nvPicPr>
          <p:cNvPr id="7" name="Picture 2" descr="D:\garanz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66" y="5433649"/>
            <a:ext cx="839905" cy="83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0194"/>
            <a:ext cx="9144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II </a:t>
            </a:r>
            <a:r>
              <a:rPr lang="it-IT" sz="3200" b="1" dirty="0">
                <a:solidFill>
                  <a:schemeClr val="bg1"/>
                </a:solidFill>
                <a:latin typeface="Calibri"/>
                <a:cs typeface="Calibri"/>
              </a:rPr>
              <a:t>FASE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8971" y="1389203"/>
            <a:ext cx="81060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Sottoscritta la Convenzione «Programma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Operativo Nazionale “Iniziativa Occupazione Giovani” Nuova Garanzia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Giovani»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tra Agenzia Nazionale per le Politiche Attive del Lavoro (ANPAL) e Regione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Calabria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per l'attuazione delle attività relative alla nuova fase del Programma Garanzia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Giovani. </a:t>
            </a:r>
            <a:endParaRPr lang="it-IT" sz="2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3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3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39604" y="727655"/>
            <a:ext cx="4936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7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68" y="0"/>
            <a:ext cx="9292076" cy="694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78830" y="1462577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835696" y="1463040"/>
            <a:ext cx="518024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Grazie 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3600" dirty="0" smtClean="0">
              <a:solidFill>
                <a:srgbClr val="00336B"/>
              </a:solidFill>
              <a:latin typeface="Proxima Nova Rg" pitchFamily="50" charset="0"/>
            </a:endParaRPr>
          </a:p>
        </p:txBody>
      </p:sp>
      <p:pic>
        <p:nvPicPr>
          <p:cNvPr id="7" name="Picture 2" descr="D:\garanz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66" y="5433649"/>
            <a:ext cx="839905" cy="83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11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FASE- LE RISORSE 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59" y="1196752"/>
            <a:ext cx="784887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Dotazione Piano Azione Regionale</a:t>
            </a:r>
          </a:p>
          <a:p>
            <a:pPr algn="ctr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67.668.432,00</a:t>
            </a:r>
          </a:p>
          <a:p>
            <a:pPr algn="ctr"/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</a:p>
          <a:p>
            <a:pPr algn="ctr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Risorse POR Calabria 2014/2020 </a:t>
            </a:r>
          </a:p>
          <a:p>
            <a:pPr algn="ctr"/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39.300.000 </a:t>
            </a:r>
          </a:p>
          <a:p>
            <a:pPr algn="just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OS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8.1 «Aumentare l'occupazione dei Giovani». </a:t>
            </a:r>
          </a:p>
          <a:p>
            <a:pPr algn="just"/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Stanziate con  il </a:t>
            </a:r>
            <a:r>
              <a:rPr lang="it-IT" sz="2400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Piano Inclusione Attiva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(D.G.R. n. 25/2017) 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4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5155" y="262384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FASE-  </a:t>
            </a:r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FONDO IOG </a:t>
            </a:r>
            <a:b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1" name="Picture 2" descr="D:\garanz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487516" y="1268760"/>
            <a:ext cx="8195277" cy="41618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La ripartizione fra le misure è variata nel corso del periodo attuativo, al fine di allocarle verso le iniziative più performanti ed idonee al bacino NEET calabrese. Ammontare attuale: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Risorse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 regia regionale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 Misure 1-B,1-C, 2-A,B, 3, 4-A, 4-B,4-C, 5, 7.1, 8)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€ 39.233.224,86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Risorse a regia nazionale (Misure 6, 7.2,9)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€ 28.435.207,14</a:t>
            </a:r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FASE- </a:t>
            </a:r>
            <a:r>
              <a:rPr lang="it-IT" sz="3200" b="1" dirty="0">
                <a:solidFill>
                  <a:schemeClr val="bg1"/>
                </a:solidFill>
                <a:latin typeface="Calibri"/>
                <a:cs typeface="Calibri"/>
              </a:rPr>
              <a:t>ATTUAZIONE FINANZIARIA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03547" y="630931"/>
            <a:ext cx="7956885" cy="6851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Attuazione 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finanziaria e Rendicontazione </a:t>
            </a:r>
            <a:endParaRPr lang="it-IT" sz="3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D:\garanz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39551" y="2348881"/>
            <a:ext cx="7920881" cy="2976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Programmato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39,2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Meuro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Impegni: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36,7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Meuro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Spesa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20,4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Meuro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Rendicontato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12,9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Meuro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 corso di rendicontazione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7,5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Meuro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1390790"/>
            <a:ext cx="792088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Fondo IOG- risorse a regia regionale. </a:t>
            </a:r>
            <a:endParaRPr lang="it-IT" sz="24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 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al netto delle Misure 6,7.2, 9). </a:t>
            </a:r>
          </a:p>
        </p:txBody>
      </p:sp>
    </p:spTree>
    <p:extLst>
      <p:ext uri="{BB962C8B-B14F-4D97-AF65-F5344CB8AC3E}">
        <p14:creationId xmlns:p14="http://schemas.microsoft.com/office/powerpoint/2010/main" val="26211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FASE- QUALCHE NUMERO  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9552" y="2745032"/>
            <a:ext cx="7652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iovani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presi in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carico: 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38.907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24242" y="1371172"/>
            <a:ext cx="7652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iovani registrati al netto delle cancellazioni: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60.917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( 52% maschi, 48% femmine) 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24242" y="3783652"/>
            <a:ext cx="8180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iovani che hanno sottoscritto contratti di lavoro: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2262,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di cui 513 destinatari della misura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“Tirocinio extracurriculare anche in mobilità geografica”.</a:t>
            </a:r>
          </a:p>
        </p:txBody>
      </p:sp>
      <p:pic>
        <p:nvPicPr>
          <p:cNvPr id="13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5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16114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  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5608" y="859030"/>
            <a:ext cx="4032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2 AVVISI APERTI 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NEL 2018 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con risorse FSE del POR Calabria  2014/2020  </a:t>
            </a:r>
            <a:endParaRPr lang="it-IT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7" y="2942930"/>
            <a:ext cx="38845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i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Garanzia Giovani Tirocini  </a:t>
            </a:r>
          </a:p>
          <a:p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€ 13.500.000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Destinatari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NEET 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18-29 </a:t>
            </a:r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anni residenti in Calabria</a:t>
            </a:r>
          </a:p>
          <a:p>
            <a:pPr algn="just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it-IT" sz="2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987824" y="0"/>
            <a:ext cx="6122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 CALABRIA FESR FSE 14/20 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4427984" y="1052736"/>
            <a:ext cx="44037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«Avviso pubblico per la raccolta delle manifestazioni di interesse dei soggetti ospitanti e dei soggetti promotori di tirocini extracurriculari*» (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zione 8.1.1) *anche in mobilità interregionale.</a:t>
            </a:r>
          </a:p>
          <a:p>
            <a:endParaRPr lang="it-IT" sz="24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Al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30 giugno 2018: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80 Soggetti abilitati all’erogazione delle misure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istruite 1121  candidature di Soggetti Ospitanti. Procedura in corso di conclusione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45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16114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    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997126" y="0"/>
            <a:ext cx="5474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 CALABRIA FESR FSE 14/20 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3829" y="3356992"/>
            <a:ext cx="4162053" cy="224676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Garanzia Giovani Orientamento al lavoro</a:t>
            </a:r>
          </a:p>
          <a:p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€ 5.798.593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Destinatari: NEET 18-29 anni residenti in Calabria</a:t>
            </a:r>
            <a:endParaRPr lang="it-IT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D:\garanz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75608" y="844592"/>
            <a:ext cx="40324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2 AVVISI APERTI 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NEL 2018 </a:t>
            </a:r>
          </a:p>
          <a:p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con risorse FSE del POR Calabria  2014/2020  </a:t>
            </a:r>
            <a:endParaRPr lang="it-IT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355976" y="950788"/>
            <a:ext cx="4464496" cy="48936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«Avviso pubblico per la presentazione delle candidature per la realizzazione delle azioni di presa in carico, colloquio individuale e </a:t>
            </a:r>
            <a:r>
              <a:rPr lang="it-IT" sz="2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profiling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consulenza orientativa, accompagnamento al lavoro» (Azione 8.1.1). </a:t>
            </a:r>
          </a:p>
          <a:p>
            <a:pPr algn="just"/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Al 30 giugno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73 Soggetti abilitati all’erogazione del Servizio  </a:t>
            </a:r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 FASE-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4493" y="806830"/>
            <a:ext cx="836494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Dal </a:t>
            </a:r>
            <a:r>
              <a:rPr lang="it-IT" alt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01/01/2018 </a:t>
            </a:r>
            <a:r>
              <a:rPr lang="it-IT" alt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ad oggi </a:t>
            </a:r>
            <a:r>
              <a:rPr lang="it-IT" alt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giovani NEET iscritti al </a:t>
            </a:r>
            <a:r>
              <a:rPr lang="it-IT" alt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Programma sono </a:t>
            </a:r>
            <a:r>
              <a:rPr lang="it-IT" alt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6718</a:t>
            </a:r>
            <a:r>
              <a:rPr lang="it-IT" altLang="it-IT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it-IT" altLang="it-IT" sz="36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4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40916"/>
              </p:ext>
            </p:extLst>
          </p:nvPr>
        </p:nvGraphicFramePr>
        <p:xfrm>
          <a:off x="264493" y="1916832"/>
          <a:ext cx="8352449" cy="3761826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3840670">
                  <a:extLst>
                    <a:ext uri="{9D8B030D-6E8A-4147-A177-3AD203B41FA5}">
                      <a16:colId xmlns="" xmlns:a16="http://schemas.microsoft.com/office/drawing/2014/main" val="384309539"/>
                    </a:ext>
                  </a:extLst>
                </a:gridCol>
                <a:gridCol w="4511779">
                  <a:extLst>
                    <a:ext uri="{9D8B030D-6E8A-4147-A177-3AD203B41FA5}">
                      <a16:colId xmlns="" xmlns:a16="http://schemas.microsoft.com/office/drawing/2014/main" val="25656773"/>
                    </a:ext>
                  </a:extLst>
                </a:gridCol>
              </a:tblGrid>
              <a:tr h="1238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Provincia di residenza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Numero </a:t>
                      </a: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Iscritti </a:t>
                      </a:r>
                      <a:r>
                        <a:rPr lang="it-IT" sz="2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sulle</a:t>
                      </a:r>
                      <a:r>
                        <a:rPr lang="it-IT" sz="24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2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Piattaforme Lavoro per te e ANPAL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="" xmlns:a16="http://schemas.microsoft.com/office/drawing/2014/main" val="4101153240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Catanzaro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1367</a:t>
                      </a:r>
                      <a:endParaRPr lang="it-IT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408045529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Cosenza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2821</a:t>
                      </a:r>
                      <a:endParaRPr lang="it-IT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769198681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Crotone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</a:t>
                      </a:r>
                      <a:endParaRPr lang="it-IT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558139254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Reggio Calabria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1708</a:t>
                      </a:r>
                      <a:endParaRPr lang="it-IT" sz="24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029991806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Vibo Valentia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  <a:endParaRPr lang="it-IT" sz="2400" b="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99164614"/>
                  </a:ext>
                </a:extLst>
              </a:tr>
              <a:tr h="393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kern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6718</a:t>
                      </a:r>
                      <a:endParaRPr lang="it-IT" sz="24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30985774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997233" y="-43559"/>
            <a:ext cx="5474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 CALABRIA FESR FSE 14/20 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7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0194"/>
            <a:ext cx="9144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PON IOG II </a:t>
            </a:r>
            <a:r>
              <a:rPr lang="it-IT" sz="3200" b="1" dirty="0">
                <a:solidFill>
                  <a:schemeClr val="bg1"/>
                </a:solidFill>
                <a:latin typeface="Calibri"/>
                <a:cs typeface="Calibri"/>
              </a:rPr>
              <a:t>FASE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38492" y="650882"/>
            <a:ext cx="78900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3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II fase del Programma Garanzia Giovani prevede, a livello nazionale, uno stanziamento complessivo pari a € 1,27 </a:t>
            </a:r>
            <a:r>
              <a:rPr lang="it-IT" sz="28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Mld</a:t>
            </a:r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28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€ </a:t>
            </a:r>
            <a:r>
              <a:rPr lang="it-IT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70.163.728 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alla Regione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Calabria</a:t>
            </a:r>
          </a:p>
          <a:p>
            <a:pPr algn="just"/>
            <a:endParaRPr lang="it-IT" sz="2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Asse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: € 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26.237.840 </a:t>
            </a:r>
          </a:p>
          <a:p>
            <a:pPr algn="just"/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O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ccupazione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iovani NEET</a:t>
            </a: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Asse I bis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 €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43.925.888 </a:t>
            </a:r>
          </a:p>
          <a:p>
            <a:pPr algn="just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Occupazione Giovani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(anche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8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NEET) </a:t>
            </a:r>
          </a:p>
          <a:p>
            <a:pPr algn="ctr"/>
            <a:endParaRPr lang="it-IT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it-IT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sz="32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it-IT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39604" y="727655"/>
            <a:ext cx="4936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D:\garanz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0736"/>
            <a:ext cx="683568" cy="68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310897</vt:lpwstr>
  </property>
  <property fmtid="{D5CDD505-2E9C-101B-9397-08002B2CF9AE}" pid="4" name="OptimizationTime">
    <vt:lpwstr>20180710_2012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5905</TotalTime>
  <Words>518</Words>
  <Application>Microsoft Office PowerPoint</Application>
  <PresentationFormat>Presentazione su schermo (4:3)</PresentationFormat>
  <Paragraphs>112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Slide per CdS</vt:lpstr>
      <vt:lpstr>Tema di Office</vt:lpstr>
      <vt:lpstr>Presentazione standard di PowerPoint</vt:lpstr>
      <vt:lpstr>PON IOG I FASE- LE RISORSE </vt:lpstr>
      <vt:lpstr>PON IOG I FASE-  FONDO IOG  </vt:lpstr>
      <vt:lpstr>PON IOG I FASE- ATTUAZIONE FINANZIARIA </vt:lpstr>
      <vt:lpstr>PON IOG I FASE- QUALCHE NUMERO  </vt:lpstr>
      <vt:lpstr>PON IOG I FASE  </vt:lpstr>
      <vt:lpstr>PON IOG I FASE    </vt:lpstr>
      <vt:lpstr>PON IOG I FASE-</vt:lpstr>
      <vt:lpstr>PON IOG II FASE </vt:lpstr>
      <vt:lpstr>PON IOG II FASE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admin</cp:lastModifiedBy>
  <cp:revision>524</cp:revision>
  <dcterms:created xsi:type="dcterms:W3CDTF">2016-01-29T10:58:29Z</dcterms:created>
  <dcterms:modified xsi:type="dcterms:W3CDTF">2018-07-09T12:55:44Z</dcterms:modified>
</cp:coreProperties>
</file>